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Open Sans" panose="020B0606030504020204" pitchFamily="34" charset="0"/>
      <p:regular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25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7/8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Stockcare : Optimisation Logistique Pharmaceutique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de gestion de stock intelligente et sécurisée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Présenté par : Nassrellah Naji &amp; Youlakou Marouane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Encadrant : Mme Soumaya Ounacer</a:t>
            </a:r>
            <a:endParaRPr lang="en-US" sz="1750" dirty="0"/>
          </a:p>
        </p:txBody>
      </p:sp>
      <p:pic>
        <p:nvPicPr>
          <p:cNvPr id="8" name="Image 7" descr="Une image contenant texte, logo, Police, Graphique&#10;&#10;Le contenu généré par l’IA peut être incorrect.">
            <a:extLst>
              <a:ext uri="{FF2B5EF4-FFF2-40B4-BE49-F238E27FC236}">
                <a16:creationId xmlns:a16="http://schemas.microsoft.com/office/drawing/2014/main" id="{A5CBBBFF-29E4-8CD0-CC6C-A35CE93C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10" y="0"/>
            <a:ext cx="68385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4" y="2688788"/>
            <a:ext cx="5032772" cy="2851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3368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5. Réalisation : Interfaces et Fonctionnalités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80190" y="233981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interface pensée pour l'action et la sécurité quotidienne.</a:t>
            </a:r>
            <a:endParaRPr lang="en-US" sz="1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0190" y="2834164"/>
            <a:ext cx="453628" cy="4536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960632" y="294179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960632" y="3334107"/>
            <a:ext cx="687597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Vue 360° des stocks avec indicateurs de performance (KPIs) : Total des lots en stock, Valeur financière immobilisée, Taux de rupture, Lots périmés, Lots à expiration proche, Consommation journalière.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0190" y="4567833"/>
            <a:ext cx="453628" cy="4536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60632" y="46754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Gestion FEFO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960632" y="5067776"/>
            <a:ext cx="68759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Zéro perte de médicaments grâce à la priorisation automatique des produits à péremption proche.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190" y="6011228"/>
            <a:ext cx="453628" cy="45362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960632" y="611886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Alertes Critiques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960632" y="6511171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 temps réel pour les ruptures de stock et les médicaments périmés.</a:t>
            </a:r>
            <a:endParaRPr lang="en-US" sz="14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52C0ED7-DB50-5DA1-A382-EB5B51C42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41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6. Technologies Utilisées : Backend (NestJS)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3954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NestJS assure la puissance, la structure et la sécurité de notre API grâce à son architecture modulaire.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3096339"/>
            <a:ext cx="3687485" cy="1921073"/>
          </a:xfrm>
          <a:prstGeom prst="roundRect">
            <a:avLst>
              <a:gd name="adj" fmla="val 5712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280190" y="3073479"/>
            <a:ext cx="3687485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7851696" y="282416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015049" y="2960251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84501" y="3549968"/>
            <a:ext cx="22929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Structure &amp; Efficacité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84501" y="3942278"/>
            <a:ext cx="32788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TypeScript pour un code robuste et une architecture modulaire facile à maintenir.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126" y="3096339"/>
            <a:ext cx="3687485" cy="1921073"/>
          </a:xfrm>
          <a:prstGeom prst="roundRect">
            <a:avLst>
              <a:gd name="adj" fmla="val 5712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10149126" y="3073479"/>
            <a:ext cx="3687485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11720632" y="282416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1883985" y="2960251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53437" y="35499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Sécurité Avancée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53437" y="3942278"/>
            <a:ext cx="32788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Authentification via JWT (JSON Web Tokens), mise en place de Guards et hachage cryptographique des accès.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80190" y="5471041"/>
            <a:ext cx="7556421" cy="1630799"/>
          </a:xfrm>
          <a:prstGeom prst="roundRect">
            <a:avLst>
              <a:gd name="adj" fmla="val 6728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5"/>
          <p:cNvSpPr/>
          <p:nvPr/>
        </p:nvSpPr>
        <p:spPr>
          <a:xfrm>
            <a:off x="6280190" y="5448181"/>
            <a:ext cx="7556421" cy="91440"/>
          </a:xfrm>
          <a:prstGeom prst="roundRect">
            <a:avLst>
              <a:gd name="adj" fmla="val 29767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6"/>
          <p:cNvSpPr/>
          <p:nvPr/>
        </p:nvSpPr>
        <p:spPr>
          <a:xfrm>
            <a:off x="9786223" y="5198864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7"/>
          <p:cNvSpPr/>
          <p:nvPr/>
        </p:nvSpPr>
        <p:spPr>
          <a:xfrm>
            <a:off x="9949577" y="5334953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484501" y="5924669"/>
            <a:ext cx="25803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Persistance des Données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484501" y="6316980"/>
            <a:ext cx="71477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TypeORM pour une interaction fluide avec la base de données PostgreSQL et une modélisation efficace.</a:t>
            </a:r>
            <a:endParaRPr lang="en-US" sz="14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0C0FD09-F193-066F-3696-B40102A20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99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6. Technologies Utilisées : Frontend (Next.js)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2812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expérience utilisateur fluide, essentielle pour la réactivité du personnel soignant.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622471"/>
            <a:ext cx="3687485" cy="2642116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461641" y="280392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303" y="2953583"/>
            <a:ext cx="244912" cy="244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61641" y="352972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Next.js 14+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461641" y="3922038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optimale avec chargement ultra-rapide et rendu hybride (SSR/ISR) pour une réactivité maximale.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126" y="2622471"/>
            <a:ext cx="3687485" cy="2642116"/>
          </a:xfrm>
          <a:prstGeom prst="roundRect">
            <a:avLst>
              <a:gd name="adj" fmla="val 103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10330577" y="2803922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0238" y="2953583"/>
            <a:ext cx="244912" cy="2449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0577" y="352972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Design Moderne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330577" y="3922038"/>
            <a:ext cx="33245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de TailwindCSS et Shadcn/UI pour une interface élégante, accessible et cohérente sur tous les écrans.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80190" y="5446038"/>
            <a:ext cx="7556421" cy="2061567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6461641" y="562748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303" y="5777151"/>
            <a:ext cx="244912" cy="2449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61641" y="6353294"/>
            <a:ext cx="23300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Expérience Utilisateur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461641" y="6745605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Tableaux de bord interactifs et interface intuitive permettant une prise en main immédiate sans formation lourde.</a:t>
            </a:r>
            <a:endParaRPr lang="en-US" sz="14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D4149F3-9955-3107-234B-4FC5D2A11B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5932"/>
            <a:ext cx="563915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7. Conclusion et Perspectives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572697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Stockcare représente une avancée majeure dans la gestion logistique pharmaceutique.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2036207"/>
            <a:ext cx="7556421" cy="1689140"/>
          </a:xfrm>
          <a:prstGeom prst="roundRect">
            <a:avLst>
              <a:gd name="adj" fmla="val 1511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16650" y="2059067"/>
            <a:ext cx="680442" cy="1643420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295" y="2753201"/>
            <a:ext cx="255151" cy="2551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67113" y="22290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Résultats Clés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667113" y="2596872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Réduction du gaspillage médical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667113" y="2928580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 la sécurité des patients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667113" y="3260288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Optimisation des coûts opérationnels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93790" y="3895368"/>
            <a:ext cx="7556421" cy="1689140"/>
          </a:xfrm>
          <a:prstGeom prst="roundRect">
            <a:avLst>
              <a:gd name="adj" fmla="val 1511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816650" y="3918228"/>
            <a:ext cx="680442" cy="1643420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295" y="461236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667113" y="40882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Impacts Mesurables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1667113" y="4456033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Diminution des ruptures de stock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1667113" y="4787741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Élimination des médicaments périmés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1667113" y="5119449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Traçabilité complète des mouvements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93790" y="5754529"/>
            <a:ext cx="7556421" cy="1689140"/>
          </a:xfrm>
          <a:prstGeom prst="roundRect">
            <a:avLst>
              <a:gd name="adj" fmla="val 1511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816650" y="5777389"/>
            <a:ext cx="680442" cy="1643420"/>
          </a:xfrm>
          <a:prstGeom prst="rect">
            <a:avLst/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295" y="6471523"/>
            <a:ext cx="255151" cy="25515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667113" y="594741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Perspectives Futures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1667113" y="6315194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avec les systèmes hospitaliers existants</a:t>
            </a: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1667113" y="6646902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Extension à d'autres domaines logistiques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1667113" y="6978610"/>
            <a:ext cx="64902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continue basée sur les retours utilisateurs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7355"/>
            <a:ext cx="539650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Plan de la Présentation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099667"/>
            <a:ext cx="4211479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2076807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2593360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2777073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20723" y="2609969"/>
            <a:ext cx="311193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Contexte et problématique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09342" y="2099667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209342" y="2076807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008912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192625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436275" y="26099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Objectifs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9625013" y="2099667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9625013" y="2076807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11424583" y="179355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1608296" y="194667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51946" y="2609969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Diagramme de Gantt (planification du projet)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793790" y="3984784"/>
            <a:ext cx="4211479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793790" y="3961924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2593360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2777073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020723" y="4495086"/>
            <a:ext cx="375761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Conception (architecture, diagrammes UML)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5209342" y="3984784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209342" y="3961924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008912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192625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5436275" y="4495086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Réalisation (interfaces et fonctionnalités)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9625013" y="3984784"/>
            <a:ext cx="4211598" cy="1374934"/>
          </a:xfrm>
          <a:prstGeom prst="roundRect">
            <a:avLst>
              <a:gd name="adj" fmla="val 7981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9625013" y="3961924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8"/>
          <p:cNvSpPr/>
          <p:nvPr/>
        </p:nvSpPr>
        <p:spPr>
          <a:xfrm>
            <a:off x="11424583" y="367867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9"/>
          <p:cNvSpPr/>
          <p:nvPr/>
        </p:nvSpPr>
        <p:spPr>
          <a:xfrm>
            <a:off x="11608296" y="3831788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9851946" y="4495086"/>
            <a:ext cx="375773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Technologies utilisées (backend et frontend)</a:t>
            </a:r>
            <a:endParaRPr lang="en-US" sz="2000" dirty="0"/>
          </a:p>
        </p:txBody>
      </p:sp>
      <p:sp>
        <p:nvSpPr>
          <p:cNvPr id="33" name="Shape 31"/>
          <p:cNvSpPr/>
          <p:nvPr/>
        </p:nvSpPr>
        <p:spPr>
          <a:xfrm>
            <a:off x="793790" y="5869900"/>
            <a:ext cx="13042821" cy="1056084"/>
          </a:xfrm>
          <a:prstGeom prst="roundRect">
            <a:avLst>
              <a:gd name="adj" fmla="val 10390"/>
            </a:avLst>
          </a:prstGeom>
          <a:solidFill>
            <a:srgbClr val="F3F3F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4" name="Shape 32"/>
          <p:cNvSpPr/>
          <p:nvPr/>
        </p:nvSpPr>
        <p:spPr>
          <a:xfrm>
            <a:off x="793790" y="5847040"/>
            <a:ext cx="13042821" cy="91440"/>
          </a:xfrm>
          <a:prstGeom prst="roundRect">
            <a:avLst>
              <a:gd name="adj" fmla="val 33488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5" name="Shape 33"/>
          <p:cNvSpPr/>
          <p:nvPr/>
        </p:nvSpPr>
        <p:spPr>
          <a:xfrm>
            <a:off x="7009031" y="556379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4"/>
          <p:cNvSpPr/>
          <p:nvPr/>
        </p:nvSpPr>
        <p:spPr>
          <a:xfrm>
            <a:off x="7192744" y="5716905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1020723" y="6380202"/>
            <a:ext cx="3141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 et perspectives</a:t>
            </a:r>
            <a:endParaRPr lang="en-US" sz="2000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1A6A0F03-6F7A-E723-A60B-01CBF045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279"/>
            <a:ext cx="7443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1. Contexte et Problématique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6022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gestion manuelle actuelle des stocks pharmaceutiques présente des défis majeurs qui impactent directement la sécurité des patients et la rentabilité.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04078"/>
            <a:ext cx="3664744" cy="2456617"/>
          </a:xfrm>
          <a:prstGeom prst="roundRect">
            <a:avLst>
              <a:gd name="adj" fmla="val 138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051084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Risques Sanitaires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851791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Ruptures de traitement critiques et administration de médicaments périmés par inadvertance.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104078"/>
            <a:ext cx="3664863" cy="2456617"/>
          </a:xfrm>
          <a:prstGeom prst="roundRect">
            <a:avLst>
              <a:gd name="adj" fmla="val 1385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494264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Financier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42642" y="3851791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Gaspillage massif de ressources et coûts élevés liés aux stocks dormants non optimisés.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87509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051084" y="6044803"/>
            <a:ext cx="3256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Nécessité Opérationnelle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51084" y="653522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Impératif de transitionner vers une solution automatisée pour garantir la conformité et l'efficacité.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579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2. Objectifs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42348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Stockcare propose une approche robuste pour transformer la logistique pharmaceutique via trois piliers fondamentaux.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2574369"/>
            <a:ext cx="3670459" cy="2620566"/>
          </a:xfrm>
          <a:prstGeom prst="roundRect">
            <a:avLst>
              <a:gd name="adj" fmla="val 123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1009174" y="2789753"/>
            <a:ext cx="323969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Plateforme Web Centralisée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9174" y="3592116"/>
            <a:ext cx="323969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accès unifié et sécurisé à toutes les données, facilitant la collaboration en temps réel entre les services.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633" y="2574369"/>
            <a:ext cx="3670578" cy="2620566"/>
          </a:xfrm>
          <a:prstGeom prst="roundRect">
            <a:avLst>
              <a:gd name="adj" fmla="val 123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4895017" y="278975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Traçabilité Complète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95017" y="3255526"/>
            <a:ext cx="323981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Suivi rigoureux de chaque mouvement (entrées, sorties, ajustements) pour une transparence totale et un audit facilité.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0" y="5410319"/>
            <a:ext cx="7556421" cy="1586151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009174" y="5625703"/>
            <a:ext cx="457402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Règle FEFO (First Expired, First Out)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09174" y="6091476"/>
            <a:ext cx="71256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Priorisation automatique des produits à péremption proche, réduisant drastiquement le gaspillage médical.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487"/>
            <a:ext cx="732698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3. Planification : Diagramme de Gantt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4625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méthodologie structurée sur 12 semaines pour garantir une livraison de haute qualité.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19097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37327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83678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3273"/>
            <a:ext cx="12041264" cy="473332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729793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D1136E-F492-8B7F-387F-33D5BA3A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247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4. Conception : Architecture et Diagrammes UML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382441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fondation logicielle moderne et évolutive conçue pour la haute disponibilité.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14462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93790" y="3650099"/>
            <a:ext cx="3670459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93790" y="38186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Client Layer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93790" y="4284464"/>
            <a:ext cx="367045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utilisateur réactive et requêtes API optimisées via le web et le mobile.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9633" y="3314462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9633" y="3650099"/>
            <a:ext cx="3670578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4679633" y="38186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Server Container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679633" y="4284464"/>
            <a:ext cx="367057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Services applicatifs packagés sous Docker pour un déploiement sécurisé et isolé.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5695831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93790" y="6031468"/>
            <a:ext cx="7556421" cy="30480"/>
          </a:xfrm>
          <a:prstGeom prst="rect">
            <a:avLst/>
          </a:prstGeom>
          <a:solidFill>
            <a:srgbClr val="1010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793790" y="62000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PostgreSQL Storage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93790" y="6665833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données relationnelle fiable assurant la persistance et l'intégrité des données cliniques.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2" y="543163"/>
            <a:ext cx="578893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4a. Conception : Diagramme de Classes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89372" y="1199198"/>
            <a:ext cx="1325165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Modélisation des entités et de leurs relations dans le système Stockcare.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61" y="1547932"/>
            <a:ext cx="10270273" cy="61385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F63587-1C29-8F53-A836-09C551E8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944"/>
            <a:ext cx="704683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4b. Conception : Diagramme de Séquence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4851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Illustration des interactions entre les composants du système lors d'une opération clé.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673" y="1684258"/>
            <a:ext cx="11463454" cy="5686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49881A-ED6B-652D-B393-C3B472246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8372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4c. Conception : Diagramme de Cas d'Utilisation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96835" y="689610"/>
            <a:ext cx="1383672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Vue d'overview des fonctionnalités du système du point de vue des utilisateurs.</a:t>
            </a:r>
            <a:endParaRPr lang="en-US" sz="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39" y="807482"/>
            <a:ext cx="9021337" cy="67138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68521C5-A13A-F30D-B7B5-08433401C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83927"/>
            <a:ext cx="1761893" cy="3376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729</Words>
  <Application>Microsoft Office PowerPoint</Application>
  <PresentationFormat>Personnalisé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Open Sans</vt:lpstr>
      <vt:lpstr>Playfair Display Light</vt:lpstr>
      <vt:lpstr>Arial</vt:lpstr>
      <vt:lpstr>Playfair Display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Nassrellah Naji</cp:lastModifiedBy>
  <cp:revision>2</cp:revision>
  <dcterms:created xsi:type="dcterms:W3CDTF">2025-12-24T08:22:43Z</dcterms:created>
  <dcterms:modified xsi:type="dcterms:W3CDTF">2025-12-24T08:27:42Z</dcterms:modified>
</cp:coreProperties>
</file>